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7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66631-08C6-4123-9D4E-D941CA843941}" type="datetimeFigureOut">
              <a:rPr lang="en-GB" smtClean="0"/>
              <a:pPr/>
              <a:t>07/03/2013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5518-F137-481D-91FF-7854173EB31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66631-08C6-4123-9D4E-D941CA843941}" type="datetimeFigureOut">
              <a:rPr lang="en-GB" smtClean="0"/>
              <a:pPr/>
              <a:t>07/03/2013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5518-F137-481D-91FF-7854173EB31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66631-08C6-4123-9D4E-D941CA843941}" type="datetimeFigureOut">
              <a:rPr lang="en-GB" smtClean="0"/>
              <a:pPr/>
              <a:t>07/03/2013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5518-F137-481D-91FF-7854173EB31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66631-08C6-4123-9D4E-D941CA843941}" type="datetimeFigureOut">
              <a:rPr lang="en-GB" smtClean="0"/>
              <a:pPr/>
              <a:t>07/03/2013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5518-F137-481D-91FF-7854173EB31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66631-08C6-4123-9D4E-D941CA843941}" type="datetimeFigureOut">
              <a:rPr lang="en-GB" smtClean="0"/>
              <a:pPr/>
              <a:t>07/03/2013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5518-F137-481D-91FF-7854173EB31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66631-08C6-4123-9D4E-D941CA843941}" type="datetimeFigureOut">
              <a:rPr lang="en-GB" smtClean="0"/>
              <a:pPr/>
              <a:t>07/03/2013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5518-F137-481D-91FF-7854173EB31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66631-08C6-4123-9D4E-D941CA843941}" type="datetimeFigureOut">
              <a:rPr lang="en-GB" smtClean="0"/>
              <a:pPr/>
              <a:t>07/03/2013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5518-F137-481D-91FF-7854173EB31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66631-08C6-4123-9D4E-D941CA843941}" type="datetimeFigureOut">
              <a:rPr lang="en-GB" smtClean="0"/>
              <a:pPr/>
              <a:t>07/03/2013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5518-F137-481D-91FF-7854173EB31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66631-08C6-4123-9D4E-D941CA843941}" type="datetimeFigureOut">
              <a:rPr lang="en-GB" smtClean="0"/>
              <a:pPr/>
              <a:t>07/03/2013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5518-F137-481D-91FF-7854173EB31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66631-08C6-4123-9D4E-D941CA843941}" type="datetimeFigureOut">
              <a:rPr lang="en-GB" smtClean="0"/>
              <a:pPr/>
              <a:t>07/03/2013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5518-F137-481D-91FF-7854173EB31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66631-08C6-4123-9D4E-D941CA843941}" type="datetimeFigureOut">
              <a:rPr lang="en-GB" smtClean="0"/>
              <a:pPr/>
              <a:t>07/03/2013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5518-F137-481D-91FF-7854173EB31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66631-08C6-4123-9D4E-D941CA843941}" type="datetimeFigureOut">
              <a:rPr lang="en-GB" smtClean="0"/>
              <a:pPr/>
              <a:t>07/03/2013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A5518-F137-481D-91FF-7854173EB31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http://farm3.staticflickr.com/2606/5793249453_ce51c9233c_z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tretch>
            <a:fillRect/>
          </a:stretch>
        </p:blipFill>
        <p:spPr bwMode="auto">
          <a:xfrm>
            <a:off x="0" y="0"/>
            <a:ext cx="5589240" cy="6858000"/>
          </a:xfrm>
          <a:prstGeom prst="rect">
            <a:avLst/>
          </a:prstGeom>
          <a:noFill/>
        </p:spPr>
      </p:pic>
      <p:sp>
        <p:nvSpPr>
          <p:cNvPr id="9218" name="WordArt 2"/>
          <p:cNvSpPr>
            <a:spLocks noChangeArrowheads="1" noChangeShapeType="1" noTextEdit="1"/>
          </p:cNvSpPr>
          <p:nvPr/>
        </p:nvSpPr>
        <p:spPr bwMode="auto">
          <a:xfrm>
            <a:off x="0" y="188640"/>
            <a:ext cx="9144000" cy="17526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>
              <a:defRPr/>
            </a:pPr>
            <a:r>
              <a:rPr lang="en-US" sz="4000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</a:rPr>
              <a:t>mathsurgery.wikispaces.com</a:t>
            </a:r>
          </a:p>
          <a:p>
            <a:pPr algn="r">
              <a:defRPr/>
            </a:pPr>
            <a:r>
              <a:rPr lang="en-US" sz="5400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HelveticaNeueLT Std Thin" pitchFamily="34" charset="0"/>
                <a:ea typeface="Cambria Math" pitchFamily="18" charset="0"/>
              </a:rPr>
              <a:t>Radians</a:t>
            </a:r>
            <a:endParaRPr lang="en-US" sz="4000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HelveticaNeueLT Std Thin" pitchFamily="34" charset="0"/>
              <a:ea typeface="Cambria Math" pitchFamily="18" charset="0"/>
            </a:endParaRPr>
          </a:p>
        </p:txBody>
      </p:sp>
      <p:sp>
        <p:nvSpPr>
          <p:cNvPr id="7171" name="Rectangle 7"/>
          <p:cNvSpPr>
            <a:spLocks noChangeArrowheads="1"/>
          </p:cNvSpPr>
          <p:nvPr/>
        </p:nvSpPr>
        <p:spPr bwMode="auto">
          <a:xfrm>
            <a:off x="5580112" y="2210574"/>
            <a:ext cx="3563888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HelveticaNeueLT Std Thin" pitchFamily="34" charset="0"/>
              </a:rPr>
              <a:t>Lesson Objective: </a:t>
            </a:r>
            <a:endParaRPr lang="en-US" sz="2800" dirty="0" smtClean="0">
              <a:latin typeface="HelveticaNeueLT Std Thin" pitchFamily="34" charset="0"/>
            </a:endParaRPr>
          </a:p>
          <a:p>
            <a:endParaRPr lang="en-US" sz="1600" dirty="0">
              <a:latin typeface="HelveticaNeueLT Std Thin" pitchFamily="34" charset="0"/>
            </a:endParaRPr>
          </a:p>
          <a:p>
            <a:r>
              <a:rPr lang="en-GB" sz="2800" dirty="0" smtClean="0">
                <a:latin typeface="HelveticaNeueLT Std Thin" pitchFamily="34" charset="0"/>
              </a:rPr>
              <a:t>WALT: convert fluently between radian and degree measure for angle</a:t>
            </a:r>
          </a:p>
          <a:p>
            <a:r>
              <a:rPr lang="en-GB" sz="2800" dirty="0" smtClean="0">
                <a:latin typeface="HelveticaNeueLT Std Thin" pitchFamily="34" charset="0"/>
              </a:rPr>
              <a:t>WALT: ‘rediscover’ the formulae for arc length, sector area </a:t>
            </a:r>
            <a:r>
              <a:rPr lang="en-GB" sz="2800" dirty="0" smtClean="0">
                <a:latin typeface="HelveticaNeueLT Std Thin" pitchFamily="34" charset="0"/>
              </a:rPr>
              <a:t>for </a:t>
            </a:r>
            <a:r>
              <a:rPr lang="en-GB" sz="2800" dirty="0" smtClean="0">
                <a:latin typeface="HelveticaNeueLT Std Thin" pitchFamily="34" charset="0"/>
              </a:rPr>
              <a:t>angles given in radians.</a:t>
            </a:r>
            <a:endParaRPr lang="en-US" sz="2800" dirty="0">
              <a:latin typeface="HelveticaNeueLT Std Thin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/>
      <p:bldP spid="717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http://farm3.staticflickr.com/2606/5793249453_ce51c9233c_z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tretch>
            <a:fillRect/>
          </a:stretch>
        </p:blipFill>
        <p:spPr bwMode="auto">
          <a:xfrm>
            <a:off x="0" y="0"/>
            <a:ext cx="5589240" cy="6858000"/>
          </a:xfrm>
          <a:prstGeom prst="rect">
            <a:avLst/>
          </a:prstGeom>
          <a:noFill/>
        </p:spPr>
      </p:pic>
      <p:sp>
        <p:nvSpPr>
          <p:cNvPr id="9218" name="WordArt 2"/>
          <p:cNvSpPr>
            <a:spLocks noChangeArrowheads="1" noChangeShapeType="1" noTextEdit="1"/>
          </p:cNvSpPr>
          <p:nvPr/>
        </p:nvSpPr>
        <p:spPr bwMode="auto">
          <a:xfrm>
            <a:off x="0" y="188640"/>
            <a:ext cx="9144000" cy="17526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>
              <a:defRPr/>
            </a:pPr>
            <a:r>
              <a:rPr lang="en-US" sz="4000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</a:rPr>
              <a:t>mathsurgery.wikispaces.com</a:t>
            </a:r>
          </a:p>
          <a:p>
            <a:pPr algn="r">
              <a:defRPr/>
            </a:pPr>
            <a:r>
              <a:rPr lang="en-US" sz="5400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HelveticaNeueLT Std Thin" pitchFamily="34" charset="0"/>
                <a:ea typeface="Cambria Math" pitchFamily="18" charset="0"/>
              </a:rPr>
              <a:t>Radians</a:t>
            </a:r>
            <a:endParaRPr lang="en-US" sz="4000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HelveticaNeueLT Std Thin" pitchFamily="34" charset="0"/>
              <a:ea typeface="Cambria Math" pitchFamily="18" charset="0"/>
            </a:endParaRPr>
          </a:p>
        </p:txBody>
      </p:sp>
      <p:sp>
        <p:nvSpPr>
          <p:cNvPr id="7171" name="Rectangle 7"/>
          <p:cNvSpPr>
            <a:spLocks noChangeArrowheads="1"/>
          </p:cNvSpPr>
          <p:nvPr/>
        </p:nvSpPr>
        <p:spPr bwMode="auto">
          <a:xfrm>
            <a:off x="5580112" y="2210574"/>
            <a:ext cx="3563888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HelveticaNeueLT Std Thin" pitchFamily="34" charset="0"/>
              </a:rPr>
              <a:t>Success criteria: </a:t>
            </a:r>
            <a:endParaRPr lang="en-US" sz="2800" dirty="0" smtClean="0">
              <a:latin typeface="HelveticaNeueLT Std Thin" pitchFamily="34" charset="0"/>
            </a:endParaRPr>
          </a:p>
          <a:p>
            <a:endParaRPr lang="en-US" sz="1600" dirty="0">
              <a:latin typeface="HelveticaNeueLT Std Thin" pitchFamily="34" charset="0"/>
            </a:endParaRPr>
          </a:p>
          <a:p>
            <a:r>
              <a:rPr lang="en-GB" sz="2800" dirty="0" smtClean="0">
                <a:latin typeface="HelveticaNeueLT Std Thin" pitchFamily="34" charset="0"/>
              </a:rPr>
              <a:t>First:</a:t>
            </a:r>
          </a:p>
          <a:p>
            <a:pPr marL="176213" lvl="0" indent="-176213">
              <a:buFont typeface="Arial" pitchFamily="34" charset="0"/>
              <a:buChar char="•"/>
            </a:pPr>
            <a:r>
              <a:rPr lang="en-GB" sz="2800" dirty="0" smtClean="0">
                <a:latin typeface="HelveticaNeueLT Std Thin" pitchFamily="34" charset="0"/>
              </a:rPr>
              <a:t>accurately and swiftly convert radians to degrees and vice versa</a:t>
            </a:r>
          </a:p>
          <a:p>
            <a:pPr marL="176213" lvl="0" indent="-176213">
              <a:buFont typeface="Arial" pitchFamily="34" charset="0"/>
              <a:buChar char="•"/>
            </a:pPr>
            <a:r>
              <a:rPr lang="en-GB" sz="2800" dirty="0" smtClean="0">
                <a:latin typeface="HelveticaNeueLT Std Thin" pitchFamily="34" charset="0"/>
              </a:rPr>
              <a:t>calculate the lengths of arcs given radii and angles in radians</a:t>
            </a:r>
          </a:p>
          <a:p>
            <a:endParaRPr lang="en-US" sz="2800" dirty="0">
              <a:latin typeface="HelveticaNeueLT Std Thin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allAtOnce"/>
      <p:bldP spid="717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http://farm3.staticflickr.com/2606/5793249453_ce51c9233c_z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tretch>
            <a:fillRect/>
          </a:stretch>
        </p:blipFill>
        <p:spPr bwMode="auto">
          <a:xfrm>
            <a:off x="0" y="0"/>
            <a:ext cx="5589240" cy="6858000"/>
          </a:xfrm>
          <a:prstGeom prst="rect">
            <a:avLst/>
          </a:prstGeom>
          <a:noFill/>
        </p:spPr>
      </p:pic>
      <p:sp>
        <p:nvSpPr>
          <p:cNvPr id="9218" name="WordArt 2"/>
          <p:cNvSpPr>
            <a:spLocks noChangeArrowheads="1" noChangeShapeType="1" noTextEdit="1"/>
          </p:cNvSpPr>
          <p:nvPr/>
        </p:nvSpPr>
        <p:spPr bwMode="auto">
          <a:xfrm>
            <a:off x="0" y="188640"/>
            <a:ext cx="9144000" cy="17526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>
              <a:defRPr/>
            </a:pPr>
            <a:r>
              <a:rPr lang="en-US" sz="4000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</a:rPr>
              <a:t>mathsurgery.wikispaces.com</a:t>
            </a:r>
          </a:p>
          <a:p>
            <a:pPr algn="r">
              <a:defRPr/>
            </a:pPr>
            <a:r>
              <a:rPr lang="en-US" sz="5400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HelveticaNeueLT Std Thin" pitchFamily="34" charset="0"/>
                <a:ea typeface="Cambria Math" pitchFamily="18" charset="0"/>
              </a:rPr>
              <a:t>Radians</a:t>
            </a:r>
            <a:endParaRPr lang="en-US" sz="4000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HelveticaNeueLT Std Thin" pitchFamily="34" charset="0"/>
              <a:ea typeface="Cambria Math" pitchFamily="18" charset="0"/>
            </a:endParaRPr>
          </a:p>
        </p:txBody>
      </p:sp>
      <p:sp>
        <p:nvSpPr>
          <p:cNvPr id="7171" name="Rectangle 7"/>
          <p:cNvSpPr>
            <a:spLocks noChangeArrowheads="1"/>
          </p:cNvSpPr>
          <p:nvPr/>
        </p:nvSpPr>
        <p:spPr bwMode="auto">
          <a:xfrm>
            <a:off x="5580112" y="2210574"/>
            <a:ext cx="3563888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HelveticaNeueLT Std Thin" pitchFamily="34" charset="0"/>
              </a:rPr>
              <a:t>Success criteria: </a:t>
            </a:r>
            <a:endParaRPr lang="en-US" sz="2800" dirty="0" smtClean="0">
              <a:latin typeface="HelveticaNeueLT Std Thin" pitchFamily="34" charset="0"/>
            </a:endParaRPr>
          </a:p>
          <a:p>
            <a:endParaRPr lang="en-US" sz="1600" dirty="0">
              <a:latin typeface="HelveticaNeueLT Std Thin" pitchFamily="34" charset="0"/>
            </a:endParaRPr>
          </a:p>
          <a:p>
            <a:r>
              <a:rPr lang="en-GB" sz="2800" dirty="0" smtClean="0">
                <a:latin typeface="HelveticaNeueLT Std Thin" pitchFamily="34" charset="0"/>
              </a:rPr>
              <a:t>Next:</a:t>
            </a:r>
          </a:p>
          <a:p>
            <a:pPr marL="176213" lvl="0" indent="-176213">
              <a:buFont typeface="Arial" pitchFamily="34" charset="0"/>
              <a:buChar char="•"/>
            </a:pPr>
            <a:r>
              <a:rPr lang="en-GB" sz="2800" dirty="0" smtClean="0">
                <a:latin typeface="HelveticaNeueLT Std Thin" pitchFamily="34" charset="0"/>
              </a:rPr>
              <a:t>solve </a:t>
            </a:r>
            <a:r>
              <a:rPr lang="en-GB" sz="2800" dirty="0" smtClean="0">
                <a:latin typeface="HelveticaNeueLT Std Thin" pitchFamily="34" charset="0"/>
              </a:rPr>
              <a:t>worded problems involving arc length, chords and perimeters</a:t>
            </a:r>
            <a:endParaRPr lang="en-US" sz="2800" dirty="0">
              <a:latin typeface="HelveticaNeueLT Std Thin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allAtOnce"/>
      <p:bldP spid="717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http://farm3.staticflickr.com/2606/5793249453_ce51c9233c_z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tretch>
            <a:fillRect/>
          </a:stretch>
        </p:blipFill>
        <p:spPr bwMode="auto">
          <a:xfrm>
            <a:off x="0" y="0"/>
            <a:ext cx="5589240" cy="6858000"/>
          </a:xfrm>
          <a:prstGeom prst="rect">
            <a:avLst/>
          </a:prstGeom>
          <a:noFill/>
        </p:spPr>
      </p:pic>
      <p:sp>
        <p:nvSpPr>
          <p:cNvPr id="9218" name="WordArt 2"/>
          <p:cNvSpPr>
            <a:spLocks noChangeArrowheads="1" noChangeShapeType="1" noTextEdit="1"/>
          </p:cNvSpPr>
          <p:nvPr/>
        </p:nvSpPr>
        <p:spPr bwMode="auto">
          <a:xfrm>
            <a:off x="0" y="188640"/>
            <a:ext cx="9144000" cy="17526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>
              <a:defRPr/>
            </a:pPr>
            <a:r>
              <a:rPr lang="en-US" sz="4000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</a:rPr>
              <a:t>mathsurgery.wikispaces.com</a:t>
            </a:r>
          </a:p>
          <a:p>
            <a:pPr algn="r">
              <a:defRPr/>
            </a:pPr>
            <a:r>
              <a:rPr lang="en-US" sz="5400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HelveticaNeueLT Std Thin" pitchFamily="34" charset="0"/>
                <a:ea typeface="Cambria Math" pitchFamily="18" charset="0"/>
              </a:rPr>
              <a:t>Radians</a:t>
            </a:r>
            <a:endParaRPr lang="en-US" sz="4000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HelveticaNeueLT Std Thin" pitchFamily="34" charset="0"/>
              <a:ea typeface="Cambria Math" pitchFamily="18" charset="0"/>
            </a:endParaRPr>
          </a:p>
        </p:txBody>
      </p:sp>
      <p:sp>
        <p:nvSpPr>
          <p:cNvPr id="7171" name="Rectangle 7"/>
          <p:cNvSpPr>
            <a:spLocks noChangeArrowheads="1"/>
          </p:cNvSpPr>
          <p:nvPr/>
        </p:nvSpPr>
        <p:spPr bwMode="auto">
          <a:xfrm>
            <a:off x="5580112" y="2210574"/>
            <a:ext cx="3563888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HelveticaNeueLT Std Thin" pitchFamily="34" charset="0"/>
              </a:rPr>
              <a:t>Success criteria: </a:t>
            </a:r>
            <a:endParaRPr lang="en-US" sz="2800" dirty="0" smtClean="0">
              <a:latin typeface="HelveticaNeueLT Std Thin" pitchFamily="34" charset="0"/>
            </a:endParaRPr>
          </a:p>
          <a:p>
            <a:endParaRPr lang="en-US" sz="1600" dirty="0">
              <a:latin typeface="HelveticaNeueLT Std Thin" pitchFamily="34" charset="0"/>
            </a:endParaRPr>
          </a:p>
          <a:p>
            <a:r>
              <a:rPr lang="en-GB" sz="2800" dirty="0" smtClean="0">
                <a:latin typeface="HelveticaNeueLT Std Thin" pitchFamily="34" charset="0"/>
              </a:rPr>
              <a:t>Finally:</a:t>
            </a:r>
          </a:p>
          <a:p>
            <a:pPr marL="176213" lvl="0" indent="-176213">
              <a:buFont typeface="Arial" pitchFamily="34" charset="0"/>
              <a:buChar char="•"/>
            </a:pPr>
            <a:r>
              <a:rPr lang="en-GB" sz="2800" dirty="0" smtClean="0">
                <a:latin typeface="HelveticaNeueLT Std Thin" pitchFamily="34" charset="0"/>
              </a:rPr>
              <a:t>calculate </a:t>
            </a:r>
            <a:r>
              <a:rPr lang="en-GB" sz="2800" dirty="0" smtClean="0">
                <a:latin typeface="HelveticaNeueLT Std Thin" pitchFamily="34" charset="0"/>
              </a:rPr>
              <a:t>sector area</a:t>
            </a:r>
          </a:p>
          <a:p>
            <a:pPr marL="176213" lvl="0" indent="-176213">
              <a:buFont typeface="Arial" pitchFamily="34" charset="0"/>
              <a:buChar char="•"/>
            </a:pPr>
            <a:r>
              <a:rPr lang="en-GB" sz="2800" dirty="0" smtClean="0">
                <a:latin typeface="HelveticaNeueLT Std Thin" pitchFamily="34" charset="0"/>
              </a:rPr>
              <a:t>calculate </a:t>
            </a:r>
            <a:r>
              <a:rPr lang="en-GB" sz="2800" dirty="0" smtClean="0">
                <a:latin typeface="HelveticaNeueLT Std Thin" pitchFamily="34" charset="0"/>
              </a:rPr>
              <a:t>segment area</a:t>
            </a:r>
          </a:p>
          <a:p>
            <a:pPr marL="176213" lvl="0" indent="-176213">
              <a:buFont typeface="Arial" pitchFamily="34" charset="0"/>
              <a:buChar char="•"/>
            </a:pPr>
            <a:r>
              <a:rPr lang="en-GB" sz="2800" dirty="0" smtClean="0">
                <a:latin typeface="HelveticaNeueLT Std Thin" pitchFamily="34" charset="0"/>
              </a:rPr>
              <a:t>solve </a:t>
            </a:r>
            <a:r>
              <a:rPr lang="en-GB" sz="2800" dirty="0" smtClean="0">
                <a:latin typeface="HelveticaNeueLT Std Thin" pitchFamily="34" charset="0"/>
              </a:rPr>
              <a:t>worded problems involving a combination of the above skills </a:t>
            </a:r>
          </a:p>
          <a:p>
            <a:endParaRPr lang="en-US" sz="2800" dirty="0">
              <a:latin typeface="HelveticaNeueLT Std Thin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allAtOnce"/>
      <p:bldP spid="7171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103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>EPCHS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p.a. capewell</dc:creator>
  <cp:lastModifiedBy>p.a. capewell</cp:lastModifiedBy>
  <cp:revision>4</cp:revision>
  <dcterms:created xsi:type="dcterms:W3CDTF">2013-02-21T09:51:55Z</dcterms:created>
  <dcterms:modified xsi:type="dcterms:W3CDTF">2013-03-07T08:49:58Z</dcterms:modified>
</cp:coreProperties>
</file>